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1"/>
  </p:notesMasterIdLst>
  <p:sldIdLst>
    <p:sldId id="273" r:id="rId6"/>
    <p:sldId id="276" r:id="rId7"/>
    <p:sldId id="287" r:id="rId8"/>
    <p:sldId id="288" r:id="rId9"/>
    <p:sldId id="291" r:id="rId10"/>
    <p:sldId id="290" r:id="rId11"/>
    <p:sldId id="295" r:id="rId12"/>
    <p:sldId id="296" r:id="rId13"/>
    <p:sldId id="297" r:id="rId14"/>
    <p:sldId id="278" r:id="rId15"/>
    <p:sldId id="292" r:id="rId16"/>
    <p:sldId id="289" r:id="rId17"/>
    <p:sldId id="294" r:id="rId18"/>
    <p:sldId id="293" r:id="rId19"/>
    <p:sldId id="286" r:id="rId20"/>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CBEC0"/>
    <a:srgbClr val="0054A4"/>
    <a:srgbClr val="00FFFF"/>
    <a:srgbClr val="66FFFF"/>
    <a:srgbClr val="000000"/>
    <a:srgbClr val="FFD457"/>
    <a:srgbClr val="006325"/>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90" d="100"/>
          <a:sy n="90" d="100"/>
        </p:scale>
        <p:origin x="-2160" y="-60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05/02/2019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810693"/>
            <a:ext cx="8305800" cy="1066800"/>
          </a:xfrm>
        </p:spPr>
        <p:txBody>
          <a:bodyPr>
            <a:normAutofit/>
          </a:bodyPr>
          <a:lstStyle/>
          <a:p>
            <a:r>
              <a:rPr lang="en-US" sz="2800" b="1" dirty="0">
                <a:solidFill>
                  <a:schemeClr val="bg1"/>
                </a:solidFill>
              </a:rPr>
              <a:t>Washoe County Board of Adjustment</a:t>
            </a:r>
          </a:p>
          <a:p>
            <a:pPr>
              <a:spcBef>
                <a:spcPts val="0"/>
              </a:spcBef>
            </a:pPr>
            <a:r>
              <a:rPr lang="en-US" sz="2800" b="1" dirty="0" smtClean="0">
                <a:solidFill>
                  <a:schemeClr val="bg1"/>
                </a:solidFill>
              </a:rPr>
              <a:t>May 2, </a:t>
            </a:r>
            <a:r>
              <a:rPr lang="en-US" sz="2800" b="1" dirty="0">
                <a:solidFill>
                  <a:schemeClr val="bg1"/>
                </a:solidFill>
              </a:rPr>
              <a:t>2019</a:t>
            </a:r>
          </a:p>
        </p:txBody>
      </p:sp>
      <p:sp>
        <p:nvSpPr>
          <p:cNvPr id="4" name="Title 3"/>
          <p:cNvSpPr>
            <a:spLocks noGrp="1"/>
          </p:cNvSpPr>
          <p:nvPr>
            <p:ph type="ctrTitle"/>
          </p:nvPr>
        </p:nvSpPr>
        <p:spPr>
          <a:xfrm>
            <a:off x="1143000" y="76200"/>
            <a:ext cx="7848600" cy="811530"/>
          </a:xfrm>
        </p:spPr>
        <p:txBody>
          <a:bodyPr/>
          <a:lstStyle/>
          <a:p>
            <a:r>
              <a:rPr lang="en-US" sz="4000" dirty="0" smtClean="0"/>
              <a:t>WVIO-BUI17-0106, George Pizarro</a:t>
            </a:r>
            <a:endParaRPr lang="en-US" sz="40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1066800"/>
            <a:ext cx="3429000" cy="4711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066800"/>
            <a:ext cx="8839200" cy="4724400"/>
          </a:xfrm>
        </p:spPr>
        <p:txBody>
          <a:bodyPr>
            <a:normAutofit/>
          </a:bodyPr>
          <a:lstStyle/>
          <a:p>
            <a:pPr algn="just"/>
            <a:r>
              <a:rPr lang="en-US" sz="3600" dirty="0"/>
              <a:t>The applicant has moved two structures to the subject site, each of which is greater than 200 square feet in size. </a:t>
            </a:r>
            <a:endParaRPr lang="en-US" sz="3600" dirty="0" smtClean="0"/>
          </a:p>
          <a:p>
            <a:pPr algn="just"/>
            <a:r>
              <a:rPr lang="en-US" sz="3600" dirty="0" smtClean="0"/>
              <a:t>A “shed”</a:t>
            </a:r>
          </a:p>
          <a:p>
            <a:pPr algn="just"/>
            <a:r>
              <a:rPr lang="en-US" sz="3600" dirty="0" smtClean="0"/>
              <a:t>A “construction trailer”</a:t>
            </a:r>
          </a:p>
          <a:p>
            <a:pPr algn="just"/>
            <a:r>
              <a:rPr lang="en-US" sz="3600" dirty="0" smtClean="0"/>
              <a:t>Building </a:t>
            </a:r>
            <a:r>
              <a:rPr lang="en-US" sz="3600" dirty="0"/>
              <a:t>permits have </a:t>
            </a:r>
            <a:r>
              <a:rPr lang="en-US" sz="3600" dirty="0" smtClean="0"/>
              <a:t>not been </a:t>
            </a:r>
            <a:r>
              <a:rPr lang="en-US" sz="3600" dirty="0"/>
              <a:t>obtained for either of the two structures.</a:t>
            </a:r>
            <a:endParaRPr lang="en-US" sz="3600" dirty="0" smtClean="0"/>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spTree>
    <p:extLst>
      <p:ext uri="{BB962C8B-B14F-4D97-AF65-F5344CB8AC3E}">
        <p14:creationId xmlns:p14="http://schemas.microsoft.com/office/powerpoint/2010/main" val="1949697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sp>
        <p:nvSpPr>
          <p:cNvPr id="4" name="TextBox 3"/>
          <p:cNvSpPr txBox="1"/>
          <p:nvPr/>
        </p:nvSpPr>
        <p:spPr>
          <a:xfrm>
            <a:off x="152400" y="914400"/>
            <a:ext cx="8763000" cy="5016758"/>
          </a:xfrm>
          <a:prstGeom prst="rect">
            <a:avLst/>
          </a:prstGeom>
          <a:noFill/>
        </p:spPr>
        <p:txBody>
          <a:bodyPr wrap="square" rtlCol="0">
            <a:spAutoFit/>
          </a:bodyPr>
          <a:lstStyle/>
          <a:p>
            <a:pPr algn="just"/>
            <a:r>
              <a:rPr lang="en-US" sz="3200" dirty="0"/>
              <a:t>Washoe County Code Section 100.105.1, requires that, “Any owner or authorized agent who intends to construct, enlarge, alter, repair, move, demolish, or change the occupancy of a building or structure, or to erect, install, enlarge, alter, repair, remove, convert or replace any electrical, gas, mechanical or plumbing system, the installation of which is regulated by this code, or to cause any such work to be done, shall first make application to the building official and obtain the required permit.”</a:t>
            </a:r>
          </a:p>
        </p:txBody>
      </p:sp>
    </p:spTree>
    <p:extLst>
      <p:ext uri="{BB962C8B-B14F-4D97-AF65-F5344CB8AC3E}">
        <p14:creationId xmlns:p14="http://schemas.microsoft.com/office/powerpoint/2010/main" val="3761081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91400" cy="792162"/>
          </a:xfrm>
        </p:spPr>
        <p:txBody>
          <a:bodyPr/>
          <a:lstStyle/>
          <a:p>
            <a:pPr algn="r"/>
            <a:r>
              <a:rPr lang="en-US" dirty="0" smtClean="0"/>
              <a:t>Vicinity Map</a:t>
            </a:r>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76200"/>
            <a:ext cx="5105400" cy="6611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1806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96200" cy="792162"/>
          </a:xfrm>
        </p:spPr>
        <p:txBody>
          <a:bodyPr/>
          <a:lstStyle/>
          <a:p>
            <a:r>
              <a:rPr lang="en-US" dirty="0" smtClean="0"/>
              <a:t>“Shed” </a:t>
            </a:r>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066800"/>
            <a:ext cx="8763000" cy="5607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5202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96200" cy="792162"/>
          </a:xfrm>
        </p:spPr>
        <p:txBody>
          <a:bodyPr/>
          <a:lstStyle/>
          <a:p>
            <a:r>
              <a:rPr lang="en-US" dirty="0" smtClean="0"/>
              <a:t>“Construction Trailer”</a:t>
            </a:r>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066800"/>
            <a:ext cx="8523080"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0007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96200" cy="792162"/>
          </a:xfrm>
        </p:spPr>
        <p:txBody>
          <a:bodyPr/>
          <a:lstStyle/>
          <a:p>
            <a:r>
              <a:rPr lang="en-US" dirty="0" smtClean="0">
                <a:solidFill>
                  <a:schemeClr val="bg1"/>
                </a:solidFill>
              </a:rPr>
              <a:t>Evaluation</a:t>
            </a:r>
            <a:endParaRPr lang="en-US" dirty="0">
              <a:solidFill>
                <a:schemeClr val="bg1"/>
              </a:solidFill>
            </a:endParaRPr>
          </a:p>
        </p:txBody>
      </p:sp>
      <p:sp>
        <p:nvSpPr>
          <p:cNvPr id="4" name="TextBox 3"/>
          <p:cNvSpPr txBox="1"/>
          <p:nvPr/>
        </p:nvSpPr>
        <p:spPr>
          <a:xfrm>
            <a:off x="76200" y="942231"/>
            <a:ext cx="8915400" cy="5001369"/>
          </a:xfrm>
          <a:prstGeom prst="rect">
            <a:avLst/>
          </a:prstGeom>
          <a:noFill/>
        </p:spPr>
        <p:txBody>
          <a:bodyPr wrap="square" rtlCol="0">
            <a:spAutoFit/>
          </a:bodyPr>
          <a:lstStyle/>
          <a:p>
            <a:pPr algn="just"/>
            <a:r>
              <a:rPr lang="en-US" sz="2900" dirty="0" smtClean="0"/>
              <a:t>Please </a:t>
            </a:r>
            <a:r>
              <a:rPr lang="en-US" sz="2900" dirty="0"/>
              <a:t>see Exhibit A for a </a:t>
            </a:r>
            <a:r>
              <a:rPr lang="en-US" sz="2900" dirty="0" smtClean="0"/>
              <a:t>more comprehensive list </a:t>
            </a:r>
            <a:r>
              <a:rPr lang="en-US" sz="2900" dirty="0"/>
              <a:t>of the interactions between Washoe County Staff and the </a:t>
            </a:r>
            <a:r>
              <a:rPr lang="en-US" sz="2900" dirty="0" smtClean="0"/>
              <a:t>appellant.</a:t>
            </a:r>
          </a:p>
          <a:p>
            <a:pPr marL="457200" indent="-457200" algn="just">
              <a:buFont typeface="Arial" panose="020B0604020202020204" pitchFamily="34" charset="0"/>
              <a:buChar char="•"/>
            </a:pPr>
            <a:r>
              <a:rPr lang="en-US" sz="2900" dirty="0" smtClean="0"/>
              <a:t>11/28/17 </a:t>
            </a:r>
            <a:r>
              <a:rPr lang="en-US" sz="2900" dirty="0"/>
              <a:t>Anonymous complaint, mobile home added to property, additional shed that exceeds 200sq. ft. </a:t>
            </a:r>
            <a:endParaRPr lang="en-US" sz="2900" dirty="0" smtClean="0"/>
          </a:p>
          <a:p>
            <a:pPr marL="457200" indent="-457200" algn="just">
              <a:buFont typeface="Arial" panose="020B0604020202020204" pitchFamily="34" charset="0"/>
              <a:buChar char="•"/>
            </a:pPr>
            <a:r>
              <a:rPr lang="en-US" sz="2900" dirty="0" smtClean="0"/>
              <a:t>1/22/18 Administrative Warning letter sent.</a:t>
            </a:r>
          </a:p>
          <a:p>
            <a:pPr marL="457200" indent="-457200" algn="just">
              <a:buFont typeface="Arial" panose="020B0604020202020204" pitchFamily="34" charset="0"/>
              <a:buChar char="•"/>
            </a:pPr>
            <a:r>
              <a:rPr lang="en-US" sz="2900" dirty="0" smtClean="0"/>
              <a:t>January – June 2018 several meetings and communication with various Washoe County Staff</a:t>
            </a:r>
          </a:p>
          <a:p>
            <a:pPr marL="457200" indent="-457200" algn="just">
              <a:buFont typeface="Arial" panose="020B0604020202020204" pitchFamily="34" charset="0"/>
              <a:buChar char="•"/>
            </a:pPr>
            <a:r>
              <a:rPr lang="en-US" sz="2900" dirty="0" smtClean="0"/>
              <a:t>7/11/18 1</a:t>
            </a:r>
            <a:r>
              <a:rPr lang="en-US" sz="2900" baseline="30000" dirty="0" smtClean="0"/>
              <a:t>st</a:t>
            </a:r>
            <a:r>
              <a:rPr lang="en-US" sz="2900" dirty="0" smtClean="0"/>
              <a:t> Penalty Notice </a:t>
            </a:r>
          </a:p>
          <a:p>
            <a:pPr marL="457200" indent="-457200" algn="just">
              <a:buFont typeface="Arial" panose="020B0604020202020204" pitchFamily="34" charset="0"/>
              <a:buChar char="•"/>
            </a:pPr>
            <a:r>
              <a:rPr lang="en-US" sz="2900" dirty="0" smtClean="0"/>
              <a:t>8/16/2018 2</a:t>
            </a:r>
            <a:r>
              <a:rPr lang="en-US" sz="2900" baseline="30000" dirty="0" smtClean="0"/>
              <a:t>nd</a:t>
            </a:r>
            <a:r>
              <a:rPr lang="en-US" sz="2900" dirty="0" smtClean="0"/>
              <a:t> Administrative Warning sent</a:t>
            </a:r>
          </a:p>
          <a:p>
            <a:pPr marL="457200" indent="-457200" algn="just">
              <a:buFont typeface="Arial" panose="020B0604020202020204" pitchFamily="34" charset="0"/>
              <a:buChar char="•"/>
            </a:pPr>
            <a:r>
              <a:rPr lang="en-US" sz="2900" dirty="0" smtClean="0"/>
              <a:t>8/31/18 Administrative Warning refused and returned</a:t>
            </a:r>
          </a:p>
        </p:txBody>
      </p:sp>
    </p:spTree>
    <p:extLst>
      <p:ext uri="{BB962C8B-B14F-4D97-AF65-F5344CB8AC3E}">
        <p14:creationId xmlns:p14="http://schemas.microsoft.com/office/powerpoint/2010/main" val="4160314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96200" cy="792162"/>
          </a:xfrm>
        </p:spPr>
        <p:txBody>
          <a:bodyPr/>
          <a:lstStyle/>
          <a:p>
            <a:r>
              <a:rPr lang="en-US" dirty="0" smtClean="0">
                <a:solidFill>
                  <a:schemeClr val="bg1"/>
                </a:solidFill>
              </a:rPr>
              <a:t>Evaluation</a:t>
            </a:r>
            <a:endParaRPr lang="en-US" dirty="0">
              <a:solidFill>
                <a:schemeClr val="bg1"/>
              </a:solidFill>
            </a:endParaRPr>
          </a:p>
        </p:txBody>
      </p:sp>
      <p:sp>
        <p:nvSpPr>
          <p:cNvPr id="4" name="TextBox 3"/>
          <p:cNvSpPr txBox="1"/>
          <p:nvPr/>
        </p:nvSpPr>
        <p:spPr>
          <a:xfrm>
            <a:off x="76200" y="990600"/>
            <a:ext cx="8915400" cy="5416868"/>
          </a:xfrm>
          <a:prstGeom prst="rect">
            <a:avLst/>
          </a:prstGeom>
          <a:noFill/>
        </p:spPr>
        <p:txBody>
          <a:bodyPr wrap="square" rtlCol="0">
            <a:spAutoFit/>
          </a:bodyPr>
          <a:lstStyle/>
          <a:p>
            <a:pPr marL="457200" indent="-457200" algn="just">
              <a:buFont typeface="Arial" panose="020B0604020202020204" pitchFamily="34" charset="0"/>
              <a:buChar char="•"/>
            </a:pPr>
            <a:r>
              <a:rPr lang="en-US" sz="2900" dirty="0"/>
              <a:t>9/26/2018 Penalty Posted on the property </a:t>
            </a:r>
            <a:endParaRPr lang="en-US" sz="2900" dirty="0" smtClean="0"/>
          </a:p>
          <a:p>
            <a:pPr marL="457200" indent="-457200" algn="just">
              <a:buFont typeface="Arial" panose="020B0604020202020204" pitchFamily="34" charset="0"/>
              <a:buChar char="•"/>
            </a:pPr>
            <a:r>
              <a:rPr lang="en-US" sz="2900" dirty="0" smtClean="0"/>
              <a:t>10/31/18 3</a:t>
            </a:r>
            <a:r>
              <a:rPr lang="en-US" sz="2900" baseline="30000" dirty="0" smtClean="0"/>
              <a:t>rd</a:t>
            </a:r>
            <a:r>
              <a:rPr lang="en-US" sz="2900" dirty="0" smtClean="0"/>
              <a:t> Administrative Warning Sent</a:t>
            </a:r>
          </a:p>
          <a:p>
            <a:pPr marL="457200" indent="-457200" algn="just">
              <a:buFont typeface="Arial" panose="020B0604020202020204" pitchFamily="34" charset="0"/>
              <a:buChar char="•"/>
            </a:pPr>
            <a:r>
              <a:rPr lang="en-US" sz="2900" dirty="0"/>
              <a:t>11/19/18 Outstanding fees from the 1st and 2nd penalties sent to </a:t>
            </a:r>
            <a:r>
              <a:rPr lang="en-US" sz="2900" dirty="0" smtClean="0"/>
              <a:t>Collections</a:t>
            </a:r>
          </a:p>
          <a:p>
            <a:pPr marL="457200" indent="-457200" algn="just">
              <a:buFont typeface="Arial" panose="020B0604020202020204" pitchFamily="34" charset="0"/>
              <a:buChar char="•"/>
            </a:pPr>
            <a:r>
              <a:rPr lang="en-US" sz="2900" dirty="0" smtClean="0"/>
              <a:t>12/11/18 </a:t>
            </a:r>
            <a:r>
              <a:rPr lang="en-US" sz="2900" dirty="0"/>
              <a:t>3rd Penalty sent (regular mail and certified) </a:t>
            </a:r>
          </a:p>
          <a:p>
            <a:pPr marL="457200" indent="-457200" algn="just">
              <a:buFont typeface="Arial" panose="020B0604020202020204" pitchFamily="34" charset="0"/>
              <a:buChar char="•"/>
            </a:pPr>
            <a:r>
              <a:rPr lang="en-US" sz="2900" dirty="0" smtClean="0"/>
              <a:t>12/24/18 </a:t>
            </a:r>
            <a:r>
              <a:rPr lang="en-US" sz="2900" dirty="0"/>
              <a:t>Certified copy of 3rd Penalty returned as "refused</a:t>
            </a:r>
            <a:r>
              <a:rPr lang="en-US" sz="2900" dirty="0" smtClean="0"/>
              <a:t>.“</a:t>
            </a:r>
          </a:p>
          <a:p>
            <a:pPr marL="457200" indent="-457200" algn="just">
              <a:buFont typeface="Arial" panose="020B0604020202020204" pitchFamily="34" charset="0"/>
              <a:buChar char="•"/>
            </a:pPr>
            <a:r>
              <a:rPr lang="en-US" sz="2900" dirty="0"/>
              <a:t>12/26/18 </a:t>
            </a:r>
            <a:r>
              <a:rPr lang="en-US" sz="2900" dirty="0" smtClean="0"/>
              <a:t>3rd </a:t>
            </a:r>
            <a:r>
              <a:rPr lang="en-US" sz="2900" dirty="0"/>
              <a:t>penalty had been </a:t>
            </a:r>
            <a:r>
              <a:rPr lang="en-US" sz="2900" dirty="0" smtClean="0"/>
              <a:t>appealed</a:t>
            </a:r>
          </a:p>
          <a:p>
            <a:pPr marL="457200" indent="-457200" algn="just">
              <a:buFont typeface="Arial" panose="020B0604020202020204" pitchFamily="34" charset="0"/>
              <a:buChar char="•"/>
            </a:pPr>
            <a:r>
              <a:rPr lang="en-US" sz="2900" dirty="0" smtClean="0"/>
              <a:t>2/5/19 Administrative Hearing Held</a:t>
            </a:r>
          </a:p>
          <a:p>
            <a:pPr marL="457200" indent="-457200" algn="just">
              <a:buFont typeface="Arial" panose="020B0604020202020204" pitchFamily="34" charset="0"/>
              <a:buChar char="•"/>
            </a:pPr>
            <a:endParaRPr lang="en-US" sz="2900" dirty="0" smtClean="0"/>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endParaRPr lang="en-US" sz="2800" dirty="0"/>
          </a:p>
        </p:txBody>
      </p:sp>
    </p:spTree>
    <p:extLst>
      <p:ext uri="{BB962C8B-B14F-4D97-AF65-F5344CB8AC3E}">
        <p14:creationId xmlns:p14="http://schemas.microsoft.com/office/powerpoint/2010/main" val="3398905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96200" cy="792162"/>
          </a:xfrm>
        </p:spPr>
        <p:txBody>
          <a:bodyPr/>
          <a:lstStyle/>
          <a:p>
            <a:r>
              <a:rPr lang="en-US" dirty="0" smtClean="0">
                <a:solidFill>
                  <a:schemeClr val="bg1"/>
                </a:solidFill>
              </a:rPr>
              <a:t>Evaluation</a:t>
            </a:r>
            <a:endParaRPr lang="en-US" dirty="0">
              <a:solidFill>
                <a:schemeClr val="bg1"/>
              </a:solidFill>
            </a:endParaRPr>
          </a:p>
        </p:txBody>
      </p:sp>
      <p:sp>
        <p:nvSpPr>
          <p:cNvPr id="4" name="TextBox 3"/>
          <p:cNvSpPr txBox="1"/>
          <p:nvPr/>
        </p:nvSpPr>
        <p:spPr>
          <a:xfrm>
            <a:off x="76200" y="1024270"/>
            <a:ext cx="8915400" cy="4524315"/>
          </a:xfrm>
          <a:prstGeom prst="rect">
            <a:avLst/>
          </a:prstGeom>
          <a:noFill/>
        </p:spPr>
        <p:txBody>
          <a:bodyPr wrap="square" rtlCol="0">
            <a:spAutoFit/>
          </a:bodyPr>
          <a:lstStyle/>
          <a:p>
            <a:pPr marL="457200" indent="-457200" algn="just">
              <a:buFont typeface="Arial" panose="020B0604020202020204" pitchFamily="34" charset="0"/>
              <a:buChar char="•"/>
            </a:pPr>
            <a:r>
              <a:rPr lang="en-US" sz="2900" dirty="0"/>
              <a:t>2/5/2019 Administrative Hearing Officer affirmed that, </a:t>
            </a:r>
            <a:r>
              <a:rPr lang="en-US" sz="2900" dirty="0">
                <a:effectLst>
                  <a:glow rad="76200">
                    <a:schemeClr val="bg1"/>
                  </a:glow>
                </a:effectLst>
              </a:rPr>
              <a:t>“I find the cited violations are supported by the evidence.” The Administrative Order requires that, “By April 20, 2019: 1) permit or remove shed 2) remove construction trailer or hearing to determine compliance may be requested”</a:t>
            </a:r>
          </a:p>
          <a:p>
            <a:pPr marL="457200" indent="-457200" algn="just">
              <a:buFont typeface="Arial" panose="020B0604020202020204" pitchFamily="34" charset="0"/>
              <a:buChar char="•"/>
            </a:pPr>
            <a:r>
              <a:rPr lang="en-US" sz="2900" dirty="0" smtClean="0"/>
              <a:t>2/19/19 Decision of Administrative Hearing Officer appealed to the Board of Adjustment</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endParaRPr lang="en-US" sz="2800" dirty="0"/>
          </a:p>
        </p:txBody>
      </p:sp>
    </p:spTree>
    <p:extLst>
      <p:ext uri="{BB962C8B-B14F-4D97-AF65-F5344CB8AC3E}">
        <p14:creationId xmlns:p14="http://schemas.microsoft.com/office/powerpoint/2010/main" val="415150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152400"/>
            <a:ext cx="7924800" cy="838200"/>
          </a:xfrm>
        </p:spPr>
        <p:txBody>
          <a:bodyPr/>
          <a:lstStyle/>
          <a:p>
            <a:r>
              <a:rPr lang="en-US" sz="3600" dirty="0"/>
              <a:t>Administrative Hearing Officer </a:t>
            </a:r>
            <a:r>
              <a:rPr lang="en-US" sz="3600" dirty="0" smtClean="0"/>
              <a:t> Decision</a:t>
            </a:r>
            <a:endParaRPr lang="en-US" sz="4800" dirty="0"/>
          </a:p>
        </p:txBody>
      </p:sp>
      <p:pic>
        <p:nvPicPr>
          <p:cNvPr id="8194"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381000" y="819689"/>
            <a:ext cx="3810000" cy="5882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763772"/>
            <a:ext cx="4369713" cy="5940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val 4"/>
          <p:cNvSpPr/>
          <p:nvPr/>
        </p:nvSpPr>
        <p:spPr>
          <a:xfrm>
            <a:off x="1371600" y="4038600"/>
            <a:ext cx="1524000" cy="685800"/>
          </a:xfrm>
          <a:prstGeom prst="ellipse">
            <a:avLst/>
          </a:prstGeom>
          <a:noFill/>
          <a:ln w="762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267200" y="2895600"/>
            <a:ext cx="4724400" cy="1143000"/>
          </a:xfrm>
          <a:prstGeom prst="ellipse">
            <a:avLst/>
          </a:prstGeom>
          <a:noFill/>
          <a:ln w="762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6720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152400"/>
            <a:ext cx="7924800" cy="838200"/>
          </a:xfrm>
        </p:spPr>
        <p:txBody>
          <a:bodyPr/>
          <a:lstStyle/>
          <a:p>
            <a:r>
              <a:rPr lang="en-US" sz="3600" dirty="0"/>
              <a:t>Administrative Hearing Officer </a:t>
            </a:r>
            <a:r>
              <a:rPr lang="en-US" sz="3600" dirty="0" smtClean="0"/>
              <a:t> Decision</a:t>
            </a:r>
            <a:endParaRPr lang="en-US" sz="4800"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6643" y="838199"/>
            <a:ext cx="4117957" cy="5862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val 4"/>
          <p:cNvSpPr/>
          <p:nvPr/>
        </p:nvSpPr>
        <p:spPr>
          <a:xfrm>
            <a:off x="2206642" y="5036288"/>
            <a:ext cx="2517757" cy="1364512"/>
          </a:xfrm>
          <a:prstGeom prst="ellipse">
            <a:avLst/>
          </a:prstGeom>
          <a:noFill/>
          <a:ln w="762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3721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990600"/>
            <a:ext cx="8763000" cy="3276600"/>
          </a:xfrm>
        </p:spPr>
        <p:txBody>
          <a:bodyPr>
            <a:normAutofit/>
          </a:bodyPr>
          <a:lstStyle/>
          <a:p>
            <a:pPr marL="0" indent="0">
              <a:buNone/>
            </a:pPr>
            <a:r>
              <a:rPr lang="en-US" sz="2800" dirty="0" smtClean="0"/>
              <a:t>There is no dispute that the “shed” and “construction trailer” are currently located on the subject site.</a:t>
            </a:r>
          </a:p>
          <a:p>
            <a:pPr marL="0" indent="0">
              <a:buNone/>
            </a:pPr>
            <a:r>
              <a:rPr lang="en-US" sz="2800" dirty="0" smtClean="0"/>
              <a:t>The appellant provided the following photos (Exhibit E to your Staff Report) to the Administrative Hearing Officer during the hearing on February 5, 2019:</a:t>
            </a:r>
            <a:endParaRPr lang="en-US" sz="2800" dirty="0"/>
          </a:p>
        </p:txBody>
      </p:sp>
      <p:sp>
        <p:nvSpPr>
          <p:cNvPr id="3" name="Title 2"/>
          <p:cNvSpPr>
            <a:spLocks noGrp="1"/>
          </p:cNvSpPr>
          <p:nvPr>
            <p:ph type="title"/>
          </p:nvPr>
        </p:nvSpPr>
        <p:spPr>
          <a:xfrm>
            <a:off x="1219200" y="76200"/>
            <a:ext cx="7696200" cy="792162"/>
          </a:xfrm>
        </p:spPr>
        <p:txBody>
          <a:bodyPr/>
          <a:lstStyle/>
          <a:p>
            <a:r>
              <a:rPr lang="en-US" dirty="0" smtClean="0"/>
              <a:t>Evaluation</a:t>
            </a:r>
            <a:endParaRPr lang="en-US"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687679" y="2844861"/>
            <a:ext cx="3278161" cy="4348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5139647" y="2849706"/>
            <a:ext cx="3278161" cy="4339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47414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6800" y="122238"/>
            <a:ext cx="8001000" cy="792162"/>
          </a:xfrm>
        </p:spPr>
        <p:txBody>
          <a:bodyPr/>
          <a:lstStyle/>
          <a:p>
            <a:r>
              <a:rPr lang="en-US" sz="4000" dirty="0" smtClean="0"/>
              <a:t>Basis for Appeal </a:t>
            </a:r>
            <a:r>
              <a:rPr lang="en-US" sz="3200" dirty="0" smtClean="0"/>
              <a:t>(Exhibit C to Staff Report)</a:t>
            </a:r>
            <a:endParaRPr lang="en-US"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143000"/>
            <a:ext cx="8763000" cy="8968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399" y="2275937"/>
            <a:ext cx="8763001" cy="1076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1" y="3581400"/>
            <a:ext cx="8763000" cy="736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399" y="4572000"/>
            <a:ext cx="8754457"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17000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152400"/>
            <a:ext cx="7620000" cy="792162"/>
          </a:xfrm>
        </p:spPr>
        <p:txBody>
          <a:bodyPr/>
          <a:lstStyle/>
          <a:p>
            <a:r>
              <a:rPr lang="en-US" sz="3600" dirty="0" smtClean="0"/>
              <a:t>Recommendation (Staff Report Page 8)</a:t>
            </a:r>
            <a:endParaRPr lang="en-US" sz="3600" dirty="0"/>
          </a:p>
        </p:txBody>
      </p:sp>
      <p:sp>
        <p:nvSpPr>
          <p:cNvPr id="4" name="Content Placeholder 3"/>
          <p:cNvSpPr>
            <a:spLocks noGrp="1"/>
          </p:cNvSpPr>
          <p:nvPr>
            <p:ph idx="1"/>
          </p:nvPr>
        </p:nvSpPr>
        <p:spPr>
          <a:xfrm>
            <a:off x="152400" y="1066800"/>
            <a:ext cx="8763000" cy="4724400"/>
          </a:xfrm>
        </p:spPr>
        <p:txBody>
          <a:bodyPr>
            <a:noAutofit/>
          </a:bodyPr>
          <a:lstStyle/>
          <a:p>
            <a:pPr marL="0" indent="0" algn="just">
              <a:lnSpc>
                <a:spcPct val="120000"/>
              </a:lnSpc>
              <a:buNone/>
            </a:pPr>
            <a:r>
              <a:rPr lang="en-US" sz="3600" dirty="0">
                <a:effectLst>
                  <a:glow rad="76200">
                    <a:schemeClr val="bg1"/>
                  </a:glow>
                </a:effectLst>
              </a:rPr>
              <a:t>Based upon staff analysis, evidence presented, and testimony received, staff recommends that the Board of Adjustment deny this appeal and affirm the decision of the Administrative Hearing Officer, that the appellant is in violation of Washoe County Code Section 100.105.1.</a:t>
            </a:r>
          </a:p>
        </p:txBody>
      </p:sp>
    </p:spTree>
    <p:extLst>
      <p:ext uri="{BB962C8B-B14F-4D97-AF65-F5344CB8AC3E}">
        <p14:creationId xmlns:p14="http://schemas.microsoft.com/office/powerpoint/2010/main" val="3036169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152400"/>
            <a:ext cx="8077200" cy="792162"/>
          </a:xfrm>
        </p:spPr>
        <p:txBody>
          <a:bodyPr/>
          <a:lstStyle/>
          <a:p>
            <a:r>
              <a:rPr lang="en-US" sz="3800" dirty="0" smtClean="0"/>
              <a:t>Possible </a:t>
            </a:r>
            <a:r>
              <a:rPr lang="en-US" sz="3800" dirty="0"/>
              <a:t>Motion (Staff Report Page 8)</a:t>
            </a:r>
          </a:p>
        </p:txBody>
      </p:sp>
      <p:sp>
        <p:nvSpPr>
          <p:cNvPr id="4" name="Content Placeholder 3"/>
          <p:cNvSpPr>
            <a:spLocks noGrp="1"/>
          </p:cNvSpPr>
          <p:nvPr>
            <p:ph idx="1"/>
          </p:nvPr>
        </p:nvSpPr>
        <p:spPr>
          <a:xfrm>
            <a:off x="152400" y="990600"/>
            <a:ext cx="8839200" cy="4724400"/>
          </a:xfrm>
        </p:spPr>
        <p:txBody>
          <a:bodyPr>
            <a:noAutofit/>
          </a:bodyPr>
          <a:lstStyle/>
          <a:p>
            <a:pPr marL="0" indent="0" algn="just">
              <a:spcBef>
                <a:spcPts val="0"/>
              </a:spcBef>
              <a:buNone/>
            </a:pPr>
            <a:r>
              <a:rPr lang="en-US" sz="2800" b="0" dirty="0">
                <a:effectLst>
                  <a:glow rad="88900">
                    <a:schemeClr val="bg1"/>
                  </a:glow>
                </a:effectLst>
              </a:rPr>
              <a:t>I move that, after giving reasoned consideration to the information contained in the staff report and information received during the public hearing, the Washoe County Board of Adjustment affirm the decision of the Administrative Hearing Officer that the appellant has “move[d]…a building or structure…” greater than 200 square feet in size to the subject site and has violated WCC Section 100.105.1; and, authorize the Chair of the Board of Adjustment to prepare a written order of the decision and file it with the Secretary of the Board of Adjustment, a copy of which shall be served to the appellant. </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schemas.microsoft.com/sharepoint/v3"/>
    <ds:schemaRef ds:uri="http://purl.org/dc/elements/1.1/"/>
    <ds:schemaRef ds:uri="http://purl.org/dc/dcmitype/"/>
    <ds:schemaRef ds:uri="a94d8b85-37e1-4d17-8d55-8b7d207932bb"/>
    <ds:schemaRef ds:uri="http://schemas.microsoft.com/sharepoint/v3/fields"/>
    <ds:schemaRef ds:uri="http://schemas.microsoft.com/office/2006/metadata/properties"/>
    <ds:schemaRef ds:uri="http://schemas.microsoft.com/office/2006/documentManagement/types"/>
    <ds:schemaRef ds:uri="http://www.w3.org/XML/1998/namespace"/>
    <ds:schemaRef ds:uri="http://purl.org/dc/terms/"/>
    <ds:schemaRef ds:uri="CEA9126C-A9B1-4F4A-855C-DD0F845697D2"/>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2197</TotalTime>
  <Words>601</Words>
  <Application>Microsoft Office PowerPoint</Application>
  <PresentationFormat>On-screen Show (4:3)</PresentationFormat>
  <Paragraphs>44</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PowerPoint_Template_2015</vt:lpstr>
      <vt:lpstr>WVIO-BUI17-0106, George Pizarro</vt:lpstr>
      <vt:lpstr>Overview</vt:lpstr>
      <vt:lpstr>Overview</vt:lpstr>
      <vt:lpstr>Vicinity Map</vt:lpstr>
      <vt:lpstr>“Shed” </vt:lpstr>
      <vt:lpstr>“Construction Trailer”</vt:lpstr>
      <vt:lpstr>Evaluation</vt:lpstr>
      <vt:lpstr>Evaluation</vt:lpstr>
      <vt:lpstr>Evaluation</vt:lpstr>
      <vt:lpstr>Administrative Hearing Officer  Decision</vt:lpstr>
      <vt:lpstr>Administrative Hearing Officer  Decision</vt:lpstr>
      <vt:lpstr>Evaluation</vt:lpstr>
      <vt:lpstr>Basis for Appeal (Exhibit C to Staff Report)</vt:lpstr>
      <vt:lpstr>Recommendation (Staff Report Page 8)</vt:lpstr>
      <vt:lpstr>Possible Motion (Staff Report Page 8)</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91</cp:revision>
  <cp:lastPrinted>2014-10-07T22:54:33Z</cp:lastPrinted>
  <dcterms:created xsi:type="dcterms:W3CDTF">2015-09-25T21:46:02Z</dcterms:created>
  <dcterms:modified xsi:type="dcterms:W3CDTF">2019-05-02T16:45:11Z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